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264" r:id="rId3"/>
    <p:sldId id="265" r:id="rId4"/>
    <p:sldId id="262" r:id="rId5"/>
    <p:sldId id="266" r:id="rId6"/>
    <p:sldId id="258" r:id="rId7"/>
    <p:sldId id="263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4" r:id="rId25"/>
    <p:sldId id="285" r:id="rId26"/>
    <p:sldId id="288" r:id="rId27"/>
    <p:sldId id="289" r:id="rId28"/>
    <p:sldId id="286" r:id="rId29"/>
    <p:sldId id="287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300" r:id="rId40"/>
    <p:sldId id="299" r:id="rId41"/>
    <p:sldId id="301" r:id="rId42"/>
    <p:sldId id="302" r:id="rId43"/>
    <p:sldId id="303" r:id="rId44"/>
    <p:sldId id="304" r:id="rId45"/>
    <p:sldId id="305" r:id="rId46"/>
    <p:sldId id="306" r:id="rId47"/>
    <p:sldId id="260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8B00"/>
    <a:srgbClr val="FFFFFF"/>
    <a:srgbClr val="004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B2DCA4-9439-A131-55B0-F1C322AEF153}" v="757" dt="2021-08-01T22:52:28.979"/>
    <p1510:client id="{39462094-9CA0-0E2B-D473-BC0F4C3D5A6F}" v="2" dt="2021-08-03T16:18:55.887"/>
    <p1510:client id="{6626D404-6D94-D374-6D69-8F0BC5201D64}" v="2383" dt="2021-08-02T06:01:33.283"/>
    <p1510:client id="{801386C8-B156-CF4C-5003-2BA4671036A4}" v="5" dt="2021-08-02T16:26:42.362"/>
    <p1510:client id="{A658A976-A92C-E8D8-04C8-0438EC8C0413}" v="1074" dt="2021-08-03T04:24:57.559"/>
    <p1510:client id="{B4CEB739-65A6-7EBA-82BC-EA74B557064B}" v="781" dt="2021-08-02T03:44:11.748"/>
    <p1510:client id="{C944309D-A417-2EE9-FF54-D6569F18E54D}" v="4320" dt="2021-08-03T07:15:06.100"/>
    <p1510:client id="{E42F6209-3621-EBA7-9BAE-A57E236AC1B3}" v="1874" dt="2021-08-05T02:46:13.8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70" d="100"/>
          <a:sy n="70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0AA79-4FCC-074F-85E0-CEE218925B64}" type="datetimeFigureOut">
              <a:rPr lang="pt-BR" smtClean="0"/>
              <a:t>04/08/2021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12006-13B0-9343-974D-D1B6F7856FE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336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1651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51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04/08/2021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649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04/08/2021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96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04/08/2021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57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04/08/2021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30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04/08/2021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69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04/08/2021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485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04/08/2021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75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04/08/2021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98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04/08/2021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06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04/08/2021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64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04/08/2021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564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344B4-9850-F84E-AF53-CD3E9423C711}" type="datetimeFigureOut">
              <a:rPr lang="pt-BR" smtClean="0"/>
              <a:t>04/08/2021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D5177-FEBC-BE45-ABC7-E7850195CA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48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BF7E0-80B7-554A-B9CB-C075A8F35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1048"/>
            <a:ext cx="7772400" cy="1223963"/>
          </a:xfrm>
        </p:spPr>
        <p:txBody>
          <a:bodyPr>
            <a:normAutofit/>
          </a:bodyPr>
          <a:lstStyle/>
          <a:p>
            <a:r>
              <a:rPr lang="pt-BR" sz="7200" b="1" dirty="0">
                <a:solidFill>
                  <a:srgbClr val="ED8B00"/>
                </a:solidFill>
                <a:latin typeface="+mn-lt"/>
                <a:cs typeface="Calibri"/>
              </a:rPr>
              <a:t>Banco de Dados</a:t>
            </a:r>
            <a:endParaRPr lang="pt-BR" sz="7200" b="1" dirty="0">
              <a:solidFill>
                <a:srgbClr val="ED8B00"/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551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Relacionamentos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Relacionamento é a relação existente entre entidades, isto é a ligação lógica entre duas entidades que representa uma regra ou restrição de negócio, possibilitando entender como uma entidade se comporta em relação às demais.</a:t>
            </a:r>
          </a:p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 relacionamentos normalmente são expressos em verbos que indicam uma ação:</a:t>
            </a:r>
          </a:p>
          <a:p>
            <a:pPr marL="342900" indent="-342900" algn="just"/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Usuário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possui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um endereço.</a:t>
            </a:r>
          </a:p>
          <a:p>
            <a:pPr marL="342900" indent="-342900" algn="just"/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Professor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ministra 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uma matéria.</a:t>
            </a:r>
          </a:p>
          <a:p>
            <a:pPr marL="342900" indent="-342900" algn="just"/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Ator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atua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em um filme.</a:t>
            </a: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21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Relacionamentos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C3F238F-FB98-4F23-B56E-75FC2CD56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74" t="35426" r="-128" b="26906"/>
          <a:stretch/>
        </p:blipFill>
        <p:spPr>
          <a:xfrm>
            <a:off x="1056012" y="5080354"/>
            <a:ext cx="6920445" cy="861631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128A3D-4762-4C29-B32C-B0DE51A12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24" t="35160" r="-131" b="28767"/>
          <a:stretch/>
        </p:blipFill>
        <p:spPr>
          <a:xfrm>
            <a:off x="1015552" y="1954804"/>
            <a:ext cx="6920463" cy="800862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7A2A9FB-CD8E-45DA-99BB-7BE1A32609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99" t="34236" r="-249" b="25652"/>
          <a:stretch/>
        </p:blipFill>
        <p:spPr>
          <a:xfrm>
            <a:off x="1056011" y="3429000"/>
            <a:ext cx="6929201" cy="9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8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de cardinalidade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cardinalidade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é utilizada para expressar o grau de relação entre duas tabelas.</a:t>
            </a:r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Cardinalidades:</a:t>
            </a:r>
          </a:p>
          <a:p>
            <a:pPr marL="0" indent="0" algn="just">
              <a:buNone/>
            </a:pPr>
            <a:r>
              <a:rPr lang="pt-BR" sz="2400" b="1" i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um-para-um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(1..1):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 Quando o registro de uma tabela só pode ter associação com um registro da outra tabela.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um-para-vários (1..N): 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Quando o registro de uma tabela pode estar associado a vários registros da outra tabela.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vários-para-vários (N..N):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Quando vários registros de uma tabela podem estar associados a vários registros da outra tabela. Nesse caso é criado uma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entidade associativa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.</a:t>
            </a: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440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de cardinalidades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C3F238F-FB98-4F23-B56E-75FC2CD56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74" t="35426" r="-128" b="26906"/>
          <a:stretch/>
        </p:blipFill>
        <p:spPr>
          <a:xfrm>
            <a:off x="1056012" y="5080354"/>
            <a:ext cx="6920445" cy="861631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128A3D-4762-4C29-B32C-B0DE51A12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24" t="35160" r="-131" b="28767"/>
          <a:stretch/>
        </p:blipFill>
        <p:spPr>
          <a:xfrm>
            <a:off x="1015552" y="1954804"/>
            <a:ext cx="6920463" cy="800862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7A2A9FB-CD8E-45DA-99BB-7BE1A32609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99" t="34236" r="-249" b="25652"/>
          <a:stretch/>
        </p:blipFill>
        <p:spPr>
          <a:xfrm>
            <a:off x="1056011" y="3429000"/>
            <a:ext cx="6929201" cy="925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89B86B-97B8-42E0-AB31-2BB3262D1DE4}"/>
              </a:ext>
            </a:extLst>
          </p:cNvPr>
          <p:cNvSpPr txBox="1"/>
          <p:nvPr/>
        </p:nvSpPr>
        <p:spPr>
          <a:xfrm>
            <a:off x="2977869" y="2016940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A2312-2098-4AED-8F52-D404F18BA8FE}"/>
              </a:ext>
            </a:extLst>
          </p:cNvPr>
          <p:cNvSpPr txBox="1"/>
          <p:nvPr/>
        </p:nvSpPr>
        <p:spPr>
          <a:xfrm>
            <a:off x="5810081" y="2016939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437AB-F412-4A3A-9008-367EDE3DFAD8}"/>
              </a:ext>
            </a:extLst>
          </p:cNvPr>
          <p:cNvSpPr txBox="1"/>
          <p:nvPr/>
        </p:nvSpPr>
        <p:spPr>
          <a:xfrm>
            <a:off x="2977869" y="3513966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B9834-C249-4C2C-9315-457CD11FF535}"/>
              </a:ext>
            </a:extLst>
          </p:cNvPr>
          <p:cNvSpPr txBox="1"/>
          <p:nvPr/>
        </p:nvSpPr>
        <p:spPr>
          <a:xfrm>
            <a:off x="5810081" y="3513966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D9CED-215D-4731-8843-5569CC30175B}"/>
              </a:ext>
            </a:extLst>
          </p:cNvPr>
          <p:cNvSpPr txBox="1"/>
          <p:nvPr/>
        </p:nvSpPr>
        <p:spPr>
          <a:xfrm>
            <a:off x="5810081" y="5132372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2FD642-F843-4B76-900A-B4B76F8CA118}"/>
              </a:ext>
            </a:extLst>
          </p:cNvPr>
          <p:cNvSpPr txBox="1"/>
          <p:nvPr/>
        </p:nvSpPr>
        <p:spPr>
          <a:xfrm>
            <a:off x="2977868" y="5132373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770972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de cardinalidade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 Mínima: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número mínimo de vezes em que um registro da entidade A pode ocorrer em B. Pode assumir o valor de 0 ou 1.</a:t>
            </a:r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 Máxima: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número máximo de vezes em que um registro da entidade A pode ocorrer em B. Pode assumir o valor de 1 ou N.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9791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de cardinalidades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128A3D-4762-4C29-B32C-B0DE51A12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4" t="35160" r="-131" b="28767"/>
          <a:stretch/>
        </p:blipFill>
        <p:spPr>
          <a:xfrm>
            <a:off x="1015552" y="1954804"/>
            <a:ext cx="6920463" cy="800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89B86B-97B8-42E0-AB31-2BB3262D1DE4}"/>
              </a:ext>
            </a:extLst>
          </p:cNvPr>
          <p:cNvSpPr txBox="1"/>
          <p:nvPr/>
        </p:nvSpPr>
        <p:spPr>
          <a:xfrm>
            <a:off x="2745223" y="2087745"/>
            <a:ext cx="6797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/>
              <a:t>(1, 1)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A2312-2098-4AED-8F52-D404F18BA8FE}"/>
              </a:ext>
            </a:extLst>
          </p:cNvPr>
          <p:cNvSpPr txBox="1"/>
          <p:nvPr/>
        </p:nvSpPr>
        <p:spPr>
          <a:xfrm>
            <a:off x="5688701" y="2087744"/>
            <a:ext cx="66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/>
              <a:t>(1, 1)</a:t>
            </a:r>
            <a:endParaRPr lang="en-US" sz="1400" b="1" dirty="0"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C3A6AD-E977-4C13-BE65-EF902FACD544}"/>
              </a:ext>
            </a:extLst>
          </p:cNvPr>
          <p:cNvGrpSpPr/>
          <p:nvPr/>
        </p:nvGrpSpPr>
        <p:grpSpPr>
          <a:xfrm>
            <a:off x="1056011" y="3206469"/>
            <a:ext cx="6929201" cy="925044"/>
            <a:chOff x="1056011" y="3429000"/>
            <a:chExt cx="6929201" cy="9250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E4D00B-3EE0-4AA0-9105-58CEFA1CEC2F}"/>
                </a:ext>
              </a:extLst>
            </p:cNvPr>
            <p:cNvGrpSpPr/>
            <p:nvPr/>
          </p:nvGrpSpPr>
          <p:grpSpPr>
            <a:xfrm>
              <a:off x="1056011" y="3429000"/>
              <a:ext cx="6929201" cy="925044"/>
              <a:chOff x="1056011" y="3429000"/>
              <a:chExt cx="6929201" cy="925044"/>
            </a:xfrm>
          </p:grpSpPr>
          <p:pic>
            <p:nvPicPr>
              <p:cNvPr id="4" name="Picture 4" descr="Diagram&#10;&#10;Description automatically generated">
                <a:extLst>
                  <a:ext uri="{FF2B5EF4-FFF2-40B4-BE49-F238E27FC236}">
                    <a16:creationId xmlns:a16="http://schemas.microsoft.com/office/drawing/2014/main" id="{67A2A9FB-CD8E-45DA-99BB-7BE1A32609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3699" t="34236" r="-249" b="25652"/>
              <a:stretch/>
            </p:blipFill>
            <p:spPr>
              <a:xfrm>
                <a:off x="1056011" y="3429000"/>
                <a:ext cx="6929201" cy="92504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0437AB-F412-4A3A-9008-367EDE3DFAD8}"/>
                  </a:ext>
                </a:extLst>
              </p:cNvPr>
              <p:cNvSpPr txBox="1"/>
              <p:nvPr/>
            </p:nvSpPr>
            <p:spPr>
              <a:xfrm>
                <a:off x="2876718" y="3574656"/>
                <a:ext cx="679731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 b="1" dirty="0"/>
                  <a:t>(1, 1)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DB9834-C249-4C2C-9315-457CD11FF535}"/>
                </a:ext>
              </a:extLst>
            </p:cNvPr>
            <p:cNvSpPr txBox="1"/>
            <p:nvPr/>
          </p:nvSpPr>
          <p:spPr>
            <a:xfrm>
              <a:off x="5628011" y="3574656"/>
              <a:ext cx="69996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b="1" dirty="0">
                  <a:cs typeface="Calibri"/>
                </a:rPr>
                <a:t>(1, n)</a:t>
              </a:r>
            </a:p>
          </p:txBody>
        </p:sp>
      </p:grpSp>
      <p:pic>
        <p:nvPicPr>
          <p:cNvPr id="6" name="Picture 13" descr="Diagram&#10;&#10;Description automatically generated">
            <a:extLst>
              <a:ext uri="{FF2B5EF4-FFF2-40B4-BE49-F238E27FC236}">
                <a16:creationId xmlns:a16="http://schemas.microsoft.com/office/drawing/2014/main" id="{AF01C096-A9C3-4CD2-B3B9-445C8FB4C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39" y="4663880"/>
            <a:ext cx="7365775" cy="17886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1FABD9-00C1-43C1-BBFC-D6E74C020125}"/>
              </a:ext>
            </a:extLst>
          </p:cNvPr>
          <p:cNvSpPr txBox="1"/>
          <p:nvPr/>
        </p:nvSpPr>
        <p:spPr>
          <a:xfrm>
            <a:off x="3564542" y="4292825"/>
            <a:ext cx="212618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  <a:cs typeface="Calibri"/>
              </a:rPr>
              <a:t>Entidade</a:t>
            </a:r>
            <a:r>
              <a:rPr lang="en-US" dirty="0">
                <a:solidFill>
                  <a:srgbClr val="FF0000"/>
                </a:solidFill>
                <a:cs typeface="Calibri"/>
              </a:rPr>
              <a:t> </a:t>
            </a:r>
            <a:r>
              <a:rPr lang="en-US" dirty="0" err="1">
                <a:solidFill>
                  <a:srgbClr val="FF0000"/>
                </a:solidFill>
                <a:cs typeface="Calibri"/>
              </a:rPr>
              <a:t>Associativa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32B58C-3968-489F-B6D6-98502246A248}"/>
              </a:ext>
            </a:extLst>
          </p:cNvPr>
          <p:cNvCxnSpPr/>
          <p:nvPr/>
        </p:nvCxnSpPr>
        <p:spPr>
          <a:xfrm flipV="1">
            <a:off x="4634460" y="4678967"/>
            <a:ext cx="4047" cy="349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34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pequeno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país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noProof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resolveu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informatizar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sua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única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delegacia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polícia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banco de dados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onde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fichados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suas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também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cadastradas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</a:p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pt-BR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cadastradas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possível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utilização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julgamento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  <a:br>
              <a:rPr lang="en-US" sz="1600" dirty="0"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sistema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além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fornecer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pessoais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das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das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também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possibilitar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saber: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Quais crimes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determinado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lembrando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um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; 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Quais crimes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determinada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lembrando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mesmo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crime; 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Após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sistema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colocado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funcionamento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definidos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relatórios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estatísticas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acordo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com 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solicitação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chefe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delegacia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518752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1º Passo: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Identificar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as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entidades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pequeno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país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noProof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resolveu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informatizar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sua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única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delegacia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polícia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banco de dados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onde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fichados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suas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também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cadastradas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sz="1600">
              <a:solidFill>
                <a:schemeClr val="bg2">
                  <a:lumMod val="75000"/>
                </a:schemeClr>
              </a:solidFill>
            </a:endParaRPr>
          </a:p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pt-BR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cadastradas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crime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possível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utilização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julgamento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  <a:br>
              <a:rPr lang="en-US" sz="1600" dirty="0"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sistema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além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fornecer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pessoais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das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das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também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possibilitar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saber: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Quais crimes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determinado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lembrando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um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; 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Quais crimes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determinada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sofreu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lembrando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mesmo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crime; 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</a:b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Após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sistema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colocado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funcionamento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serão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definidos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relatórios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estatísticas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acordo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com 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solicitação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chefe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delegacia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891393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2º Passo: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Identificar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relacionamentos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entre as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entidades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definir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x 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atacar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;</a:t>
            </a: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atacada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x Arma:</a:t>
            </a: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zero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;</a:t>
            </a: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x Crime:</a:t>
            </a: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crimes;</a:t>
            </a: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por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x Crime: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vários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crimes;</a:t>
            </a: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 x Crime:</a:t>
            </a:r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sido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crime;</a:t>
            </a: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crime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podem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zero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285750" indent="-285750" algn="just">
              <a:buFont typeface="Arial"/>
              <a:buChar char="•"/>
            </a:pPr>
            <a:endParaRPr lang="en-US" sz="16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16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4610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3º Passo: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Identificar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atributos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nome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cpf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nome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telefone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cpf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Crime: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descrição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local 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logradouro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bairro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cidade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estado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) e data.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calibre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modelo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fabricante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6973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>
            <a:extLst>
              <a:ext uri="{FF2B5EF4-FFF2-40B4-BE49-F238E27FC236}">
                <a16:creationId xmlns:a16="http://schemas.microsoft.com/office/drawing/2014/main" id="{301A74E7-A254-E346-85BC-EF9538AF4207}"/>
              </a:ext>
            </a:extLst>
          </p:cNvPr>
          <p:cNvSpPr txBox="1">
            <a:spLocks/>
          </p:cNvSpPr>
          <p:nvPr/>
        </p:nvSpPr>
        <p:spPr>
          <a:xfrm>
            <a:off x="796637" y="416458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1"/>
                </a:solidFill>
                <a:latin typeface="+mn-lt"/>
                <a:cs typeface="Calibri"/>
              </a:rPr>
              <a:t>O que é?</a:t>
            </a:r>
            <a:endParaRPr lang="pt-BR" b="1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1C552-EC0C-4C4F-9ACA-E7BE44F6D4D2}"/>
              </a:ext>
            </a:extLst>
          </p:cNvPr>
          <p:cNvSpPr txBox="1"/>
          <p:nvPr/>
        </p:nvSpPr>
        <p:spPr>
          <a:xfrm>
            <a:off x="793595" y="2075985"/>
            <a:ext cx="755680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rgbClr val="FFFFFF"/>
                </a:solidFill>
              </a:rPr>
              <a:t>Um banco de dados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é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uma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coleção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organizada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informações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-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ou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dados -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estruturadas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normalmente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armazenadas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eletronicamente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em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um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sistema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computador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. 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  <a:p>
            <a:pPr algn="just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Um banco de dados é geralmente controlado por um sistema de gerenciamento de banco de dados (DBMS). O DBMS gerencia os dados recebidos, organiza-os e fornece maneiras para os dados serem modificados ou extraídos por usuários ou outros programas.</a:t>
            </a:r>
            <a:endParaRPr lang="en-US">
              <a:solidFill>
                <a:srgbClr val="FFFFFF"/>
              </a:solidFill>
            </a:endParaRP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1163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4º Passo: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Criar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o DER (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Diagrama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de 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Entidade-Relacionamento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).</a:t>
            </a:r>
          </a:p>
          <a:p>
            <a:pPr algn="just"/>
            <a:endParaRPr lang="en-US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2C8A1FD6-F4FF-4CB5-8071-44E64A9C7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648" y="1999564"/>
            <a:ext cx="6060934" cy="442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69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5447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Essa etapa da modelagem contém informações sobre como o modelo deve ser implementado, definindo os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tipos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dos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as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chaves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estrangeiras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 estrangeira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é um campo que aponta para a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primária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outra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 Ela é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identificarmos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o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relacionamento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entre 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6579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7294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Regras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utilização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estrangeira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 1..1: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Existe duas possibilidades 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primeira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unir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segundo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colocar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estrangeira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fraca (Entidade que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outra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existir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).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1..N: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O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lado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irá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receber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estrangeira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 N..N: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É criada uma nova tabela (entidade-associativa)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onde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primária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será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composta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pelas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estrangeiras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duas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da chave estrangeira</a:t>
            </a:r>
          </a:p>
        </p:txBody>
      </p:sp>
    </p:spTree>
    <p:extLst>
      <p:ext uri="{BB962C8B-B14F-4D97-AF65-F5344CB8AC3E}">
        <p14:creationId xmlns:p14="http://schemas.microsoft.com/office/powerpoint/2010/main" val="3329894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 1..1:</a:t>
            </a:r>
            <a:endParaRPr lang="en-US" sz="24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da chave estrangeira</a:t>
            </a:r>
          </a:p>
        </p:txBody>
      </p:sp>
      <p:pic>
        <p:nvPicPr>
          <p:cNvPr id="11" name="Picture 3" descr="Diagram&#10;&#10;Description automatically generated">
            <a:extLst>
              <a:ext uri="{FF2B5EF4-FFF2-40B4-BE49-F238E27FC236}">
                <a16:creationId xmlns:a16="http://schemas.microsoft.com/office/drawing/2014/main" id="{C5F66A40-A05B-41C7-85F2-4F6AE468D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4" t="35160" r="-131" b="28767"/>
          <a:stretch/>
        </p:blipFill>
        <p:spPr>
          <a:xfrm>
            <a:off x="924517" y="2126760"/>
            <a:ext cx="6920463" cy="800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67E1F2-D8D4-428E-AFA7-4455A669DA3E}"/>
              </a:ext>
            </a:extLst>
          </p:cNvPr>
          <p:cNvSpPr txBox="1"/>
          <p:nvPr/>
        </p:nvSpPr>
        <p:spPr>
          <a:xfrm>
            <a:off x="2654188" y="2259701"/>
            <a:ext cx="6797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/>
              <a:t>(1, 1)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58A93-C4C7-47E6-A309-CD4195211EFF}"/>
              </a:ext>
            </a:extLst>
          </p:cNvPr>
          <p:cNvSpPr txBox="1"/>
          <p:nvPr/>
        </p:nvSpPr>
        <p:spPr>
          <a:xfrm>
            <a:off x="5597666" y="2259700"/>
            <a:ext cx="66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/>
              <a:t>(1, 1)</a:t>
            </a:r>
            <a:endParaRPr lang="en-US" sz="1400" b="1" dirty="0">
              <a:cs typeface="Calibri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03C05BCE-12B0-48A9-9710-432CED415A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871" b="47647"/>
          <a:stretch/>
        </p:blipFill>
        <p:spPr>
          <a:xfrm>
            <a:off x="852527" y="3434325"/>
            <a:ext cx="1802517" cy="2745214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6BB0322-80DE-44E5-9FAB-526E1FAE32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720" b="47123"/>
          <a:stretch/>
        </p:blipFill>
        <p:spPr>
          <a:xfrm>
            <a:off x="3635346" y="3437599"/>
            <a:ext cx="4673986" cy="274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42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1..N: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da chave estrangeira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EA0E878-3CA3-474A-AEF2-31B0B49AD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9" t="34236" r="-249" b="25652"/>
          <a:stretch/>
        </p:blipFill>
        <p:spPr>
          <a:xfrm>
            <a:off x="924515" y="2073584"/>
            <a:ext cx="6929201" cy="925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037FD-B626-4D45-BBB7-CE9386229B32}"/>
              </a:ext>
            </a:extLst>
          </p:cNvPr>
          <p:cNvSpPr txBox="1"/>
          <p:nvPr/>
        </p:nvSpPr>
        <p:spPr>
          <a:xfrm>
            <a:off x="2745222" y="2219240"/>
            <a:ext cx="6797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/>
              <a:t>(1, 1)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5C573-5C3D-455B-AE0B-7E9A8CB44810}"/>
              </a:ext>
            </a:extLst>
          </p:cNvPr>
          <p:cNvSpPr txBox="1"/>
          <p:nvPr/>
        </p:nvSpPr>
        <p:spPr>
          <a:xfrm>
            <a:off x="5496515" y="2219240"/>
            <a:ext cx="6999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cs typeface="Calibri"/>
              </a:rPr>
              <a:t>(1, n)</a:t>
            </a:r>
          </a:p>
        </p:txBody>
      </p:sp>
      <p:pic>
        <p:nvPicPr>
          <p:cNvPr id="18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B5C2A0-3DA7-4733-9C77-B42D9A77F1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266" b="65817"/>
          <a:stretch/>
        </p:blipFill>
        <p:spPr>
          <a:xfrm>
            <a:off x="1774179" y="3787033"/>
            <a:ext cx="5594429" cy="21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19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N..N: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da chave estrangeira</a:t>
            </a:r>
          </a:p>
        </p:txBody>
      </p:sp>
      <p:pic>
        <p:nvPicPr>
          <p:cNvPr id="4" name="Picture 13" descr="Diagram&#10;&#10;Description automatically generated">
            <a:extLst>
              <a:ext uri="{FF2B5EF4-FFF2-40B4-BE49-F238E27FC236}">
                <a16:creationId xmlns:a16="http://schemas.microsoft.com/office/drawing/2014/main" id="{5DFCFDC0-C014-489E-82AF-397EF08DA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26" y="2084543"/>
            <a:ext cx="6172200" cy="1495340"/>
          </a:xfrm>
          <a:prstGeom prst="rect">
            <a:avLst/>
          </a:prstGeom>
        </p:spPr>
      </p:pic>
      <p:pic>
        <p:nvPicPr>
          <p:cNvPr id="11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F179F0-7DED-4155-B48B-12945A0E3C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736" b="30831"/>
          <a:stretch/>
        </p:blipFill>
        <p:spPr>
          <a:xfrm>
            <a:off x="1618455" y="3434181"/>
            <a:ext cx="5749983" cy="296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26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D30ECF0-F82F-4DFB-B77F-F6E3DB955856}"/>
              </a:ext>
            </a:extLst>
          </p:cNvPr>
          <p:cNvGrpSpPr/>
          <p:nvPr/>
        </p:nvGrpSpPr>
        <p:grpSpPr>
          <a:xfrm>
            <a:off x="7402188" y="5257799"/>
            <a:ext cx="1051963" cy="1051963"/>
            <a:chOff x="4175489" y="5338720"/>
            <a:chExt cx="1051963" cy="105196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291E41-2A3B-42E3-9639-EA344BC2813F}"/>
                </a:ext>
              </a:extLst>
            </p:cNvPr>
            <p:cNvSpPr/>
            <p:nvPr/>
          </p:nvSpPr>
          <p:spPr>
            <a:xfrm>
              <a:off x="4175489" y="5338720"/>
              <a:ext cx="1051963" cy="1051963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12" descr="Checkmark with solid fill">
              <a:extLst>
                <a:ext uri="{FF2B5EF4-FFF2-40B4-BE49-F238E27FC236}">
                  <a16:creationId xmlns:a16="http://schemas.microsoft.com/office/drawing/2014/main" id="{FFCB0944-E7D5-4862-B8ED-0C095E6A4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6295" y="5409527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Importância das regras de mapeamento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8776575-00D7-47D7-AC4E-C16A6FD86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100320"/>
              </p:ext>
            </p:extLst>
          </p:nvPr>
        </p:nvGraphicFramePr>
        <p:xfrm>
          <a:off x="666379" y="3595048"/>
          <a:ext cx="34137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2984415328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1752905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5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Samsung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7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Xiaomi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501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EC58BCA-E62D-45CE-9723-4D08845FE9F8}"/>
              </a:ext>
            </a:extLst>
          </p:cNvPr>
          <p:cNvSpPr txBox="1"/>
          <p:nvPr/>
        </p:nvSpPr>
        <p:spPr>
          <a:xfrm>
            <a:off x="1592108" y="3119480"/>
            <a:ext cx="13776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Marca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5880804-9384-43C3-B0BD-709147340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106692"/>
              </p:ext>
            </p:extLst>
          </p:nvPr>
        </p:nvGraphicFramePr>
        <p:xfrm>
          <a:off x="4641591" y="3584932"/>
          <a:ext cx="34137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902">
                  <a:extLst>
                    <a:ext uri="{9D8B030D-6E8A-4147-A177-3AD203B41FA5}">
                      <a16:colId xmlns:a16="http://schemas.microsoft.com/office/drawing/2014/main" val="2984415328"/>
                    </a:ext>
                  </a:extLst>
                </a:gridCol>
                <a:gridCol w="1668937">
                  <a:extLst>
                    <a:ext uri="{9D8B030D-6E8A-4147-A177-3AD203B41FA5}">
                      <a16:colId xmlns:a16="http://schemas.microsoft.com/office/drawing/2014/main" val="1752905565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4210037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id_marca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Galaxy A32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5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Galaxy A12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7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Iphone</a:t>
                      </a:r>
                      <a:r>
                        <a:rPr lang="en-US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5013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2F94525-E956-4D06-98BC-C2B40DEC2FF4}"/>
              </a:ext>
            </a:extLst>
          </p:cNvPr>
          <p:cNvSpPr txBox="1"/>
          <p:nvPr/>
        </p:nvSpPr>
        <p:spPr>
          <a:xfrm>
            <a:off x="5617895" y="3119479"/>
            <a:ext cx="13776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Produto</a:t>
            </a:r>
          </a:p>
        </p:txBody>
      </p:sp>
    </p:spTree>
    <p:extLst>
      <p:ext uri="{BB962C8B-B14F-4D97-AF65-F5344CB8AC3E}">
        <p14:creationId xmlns:p14="http://schemas.microsoft.com/office/powerpoint/2010/main" val="1805774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37291E41-2A3B-42E3-9639-EA344BC2813F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Importância das regras de mapeamento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8776575-00D7-47D7-AC4E-C16A6FD86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175485"/>
              </p:ext>
            </p:extLst>
          </p:nvPr>
        </p:nvGraphicFramePr>
        <p:xfrm>
          <a:off x="666379" y="3595048"/>
          <a:ext cx="34137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002">
                  <a:extLst>
                    <a:ext uri="{9D8B030D-6E8A-4147-A177-3AD203B41FA5}">
                      <a16:colId xmlns:a16="http://schemas.microsoft.com/office/drawing/2014/main" val="2984415328"/>
                    </a:ext>
                  </a:extLst>
                </a:gridCol>
                <a:gridCol w="1477378">
                  <a:extLst>
                    <a:ext uri="{9D8B030D-6E8A-4147-A177-3AD203B41FA5}">
                      <a16:colId xmlns:a16="http://schemas.microsoft.com/office/drawing/2014/main" val="1752905565"/>
                    </a:ext>
                  </a:extLst>
                </a:gridCol>
                <a:gridCol w="1477378">
                  <a:extLst>
                    <a:ext uri="{9D8B030D-6E8A-4147-A177-3AD203B41FA5}">
                      <a16:colId xmlns:a16="http://schemas.microsoft.com/office/drawing/2014/main" val="733351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id_produto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5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Samsung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37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Samsung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501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EC58BCA-E62D-45CE-9723-4D08845FE9F8}"/>
              </a:ext>
            </a:extLst>
          </p:cNvPr>
          <p:cNvSpPr txBox="1"/>
          <p:nvPr/>
        </p:nvSpPr>
        <p:spPr>
          <a:xfrm>
            <a:off x="1592108" y="3119480"/>
            <a:ext cx="13776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Marca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5880804-9384-43C3-B0BD-709147340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94586"/>
              </p:ext>
            </p:extLst>
          </p:nvPr>
        </p:nvGraphicFramePr>
        <p:xfrm>
          <a:off x="4693380" y="3600955"/>
          <a:ext cx="358077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477">
                  <a:extLst>
                    <a:ext uri="{9D8B030D-6E8A-4147-A177-3AD203B41FA5}">
                      <a16:colId xmlns:a16="http://schemas.microsoft.com/office/drawing/2014/main" val="2984415328"/>
                    </a:ext>
                  </a:extLst>
                </a:gridCol>
                <a:gridCol w="1780295">
                  <a:extLst>
                    <a:ext uri="{9D8B030D-6E8A-4147-A177-3AD203B41FA5}">
                      <a16:colId xmlns:a16="http://schemas.microsoft.com/office/drawing/2014/main" val="1752905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Galaxy A32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5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Galaxy A12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7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Iphone</a:t>
                      </a:r>
                      <a:r>
                        <a:rPr lang="en-US" dirty="0"/>
                        <a:t>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5013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2F94525-E956-4D06-98BC-C2B40DEC2FF4}"/>
              </a:ext>
            </a:extLst>
          </p:cNvPr>
          <p:cNvSpPr txBox="1"/>
          <p:nvPr/>
        </p:nvSpPr>
        <p:spPr>
          <a:xfrm>
            <a:off x="5617895" y="3119479"/>
            <a:ext cx="13776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Produto</a:t>
            </a:r>
          </a:p>
        </p:txBody>
      </p:sp>
      <p:pic>
        <p:nvPicPr>
          <p:cNvPr id="11" name="Graphic 14" descr="No sign with solid fill">
            <a:extLst>
              <a:ext uri="{FF2B5EF4-FFF2-40B4-BE49-F238E27FC236}">
                <a16:creationId xmlns:a16="http://schemas.microsoft.com/office/drawing/2014/main" id="{A0074A64-B96A-4B6C-A441-557347301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5" y="53286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90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Tipos dos atributos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0E000BE-F7F9-483E-91E3-16E268B6D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795974"/>
              </p:ext>
            </p:extLst>
          </p:nvPr>
        </p:nvGraphicFramePr>
        <p:xfrm>
          <a:off x="990059" y="2158711"/>
          <a:ext cx="7133618" cy="3615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910">
                  <a:extLst>
                    <a:ext uri="{9D8B030D-6E8A-4147-A177-3AD203B41FA5}">
                      <a16:colId xmlns:a16="http://schemas.microsoft.com/office/drawing/2014/main" val="972915317"/>
                    </a:ext>
                  </a:extLst>
                </a:gridCol>
                <a:gridCol w="6002708">
                  <a:extLst>
                    <a:ext uri="{9D8B030D-6E8A-4147-A177-3AD203B41FA5}">
                      <a16:colId xmlns:a16="http://schemas.microsoft.com/office/drawing/2014/main" val="3925103394"/>
                    </a:ext>
                  </a:extLst>
                </a:gridCol>
              </a:tblGrid>
              <a:tr h="291694">
                <a:tc>
                  <a:txBody>
                    <a:bodyPr/>
                    <a:lstStyle/>
                    <a:p>
                      <a:r>
                        <a:rPr lang="en-US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177628"/>
                  </a:ext>
                </a:extLst>
              </a:tr>
              <a:tr h="3742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boolean</a:t>
                      </a:r>
                      <a:endParaRPr lang="en-US" sz="16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valor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lógico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(true/false).</a:t>
                      </a:r>
                      <a:endParaRPr lang="en-US" sz="16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52551"/>
                  </a:ext>
                </a:extLst>
              </a:tr>
              <a:tr h="3540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character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caracteres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dirty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818942"/>
                  </a:ext>
                </a:extLst>
              </a:tr>
              <a:tr h="2916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text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texto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443427"/>
                  </a:ext>
                </a:extLst>
              </a:tr>
              <a:tr h="3742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date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uma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data (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ano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,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mês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e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dia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).</a:t>
                      </a:r>
                      <a:endParaRPr lang="en-US" sz="16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447958"/>
                  </a:ext>
                </a:extLst>
              </a:tr>
              <a:tr h="3742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integer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um valor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inteiro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dirty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473354"/>
                  </a:ext>
                </a:extLst>
              </a:tr>
              <a:tr h="3337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numeric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um valor com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ponto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flutuante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dirty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230441"/>
                  </a:ext>
                </a:extLst>
              </a:tr>
              <a:tr h="3439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time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um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horário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dirty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322040"/>
                  </a:ext>
                </a:extLst>
              </a:tr>
              <a:tr h="3540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timestamp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data e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horário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dirty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433198"/>
                  </a:ext>
                </a:extLst>
              </a:tr>
              <a:tr h="4046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uuid</a:t>
                      </a:r>
                      <a:endParaRPr lang="en-US" sz="16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identificadores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universais</a:t>
                      </a:r>
                      <a:r>
                        <a:rPr lang="en-US" sz="1600" b="0" i="0" u="none" strike="noStrike" noProof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645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746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Primeira Forma Normal (1FN)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887D5-F19E-4F00-98B4-8DCB0A067FF3}"/>
              </a:ext>
            </a:extLst>
          </p:cNvPr>
          <p:cNvSpPr txBox="1"/>
          <p:nvPr/>
        </p:nvSpPr>
        <p:spPr>
          <a:xfrm>
            <a:off x="793019" y="1642683"/>
            <a:ext cx="7578191" cy="5755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está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1FN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quando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respeita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seguintes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regras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Existe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primária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Colunas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contêm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valores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atômicos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(um valor por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).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algn="just">
              <a:buFont typeface="Arial"/>
              <a:buChar char="•"/>
            </a:pPr>
            <a:endParaRPr lang="en-US" sz="20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primeira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forma normal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buscamos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tratar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multivalorados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compostos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20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multivalorado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conteúdo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formado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um valor.</a:t>
            </a:r>
          </a:p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Ex.: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telefone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haver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um).</a:t>
            </a:r>
          </a:p>
          <a:p>
            <a:pPr algn="just"/>
            <a:endParaRPr lang="en-US" sz="20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composto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conteúdo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formado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vários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itens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menores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endParaRPr lang="en-US" sz="20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Ex.: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endereço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rua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número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cidade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etc.).</a:t>
            </a:r>
          </a:p>
          <a:p>
            <a:pPr marL="342900" indent="-342900" algn="just">
              <a:buFont typeface="Arial"/>
              <a:buChar char="•"/>
            </a:pPr>
            <a:endParaRPr lang="en-US" sz="20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5964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>
            <a:extLst>
              <a:ext uri="{FF2B5EF4-FFF2-40B4-BE49-F238E27FC236}">
                <a16:creationId xmlns:a16="http://schemas.microsoft.com/office/drawing/2014/main" id="{301A74E7-A254-E346-85BC-EF9538AF4207}"/>
              </a:ext>
            </a:extLst>
          </p:cNvPr>
          <p:cNvSpPr txBox="1">
            <a:spLocks/>
          </p:cNvSpPr>
          <p:nvPr/>
        </p:nvSpPr>
        <p:spPr>
          <a:xfrm>
            <a:off x="796637" y="416458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1"/>
                </a:solidFill>
                <a:latin typeface="+mn-lt"/>
                <a:cs typeface="Calibri"/>
              </a:rPr>
              <a:t>Categorias</a:t>
            </a:r>
            <a:endParaRPr lang="pt-BR" b="1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1C552-EC0C-4C4F-9ACA-E7BE44F6D4D2}"/>
              </a:ext>
            </a:extLst>
          </p:cNvPr>
          <p:cNvSpPr txBox="1"/>
          <p:nvPr/>
        </p:nvSpPr>
        <p:spPr>
          <a:xfrm>
            <a:off x="793595" y="2075985"/>
            <a:ext cx="755680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rgbClr val="FFFFFF"/>
                </a:solidFill>
              </a:rPr>
              <a:t>Existem duas categorias principais de banco de dados: </a:t>
            </a:r>
            <a:r>
              <a:rPr lang="en-US" b="1">
                <a:solidFill>
                  <a:srgbClr val="FFFFFF"/>
                </a:solidFill>
              </a:rPr>
              <a:t>Relacionais e Não-relacionais.</a:t>
            </a:r>
            <a:endParaRPr lang="en-US" b="1">
              <a:solidFill>
                <a:srgbClr val="FFFFFF"/>
              </a:solidFill>
              <a:ea typeface="+mn-lt"/>
              <a:cs typeface="+mn-lt"/>
            </a:endParaRPr>
          </a:p>
          <a:p>
            <a:pPr algn="just"/>
            <a:endParaRPr lang="en-US" b="1" dirty="0">
              <a:solidFill>
                <a:srgbClr val="FFFFFF"/>
              </a:solidFill>
              <a:cs typeface="Calibri"/>
            </a:endParaRPr>
          </a:p>
          <a:p>
            <a:pPr algn="just"/>
            <a:r>
              <a:rPr lang="en-US" b="1">
                <a:solidFill>
                  <a:srgbClr val="FFFFFF"/>
                </a:solidFill>
                <a:cs typeface="Calibri"/>
              </a:rPr>
              <a:t>Bancos de dados relacionais (SQL):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os dados são armazenados em formatos tabulares, ou seja, o dado fica na coluna, enquanto a descrição fica em linhas e atributos. Uma outra característica importante é sua linguagem, que é baseada 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no SQL (Structured Query Language).</a:t>
            </a: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  <a:p>
            <a:pPr algn="just"/>
            <a:r>
              <a:rPr lang="en-US" b="1" dirty="0">
                <a:solidFill>
                  <a:srgbClr val="FFFFFF"/>
                </a:solidFill>
                <a:cs typeface="Calibri"/>
              </a:rPr>
              <a:t>Bancos de dados não relacionais (NoSQL):  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os dados não são tabulares e podem ser armazenados de diferentes formas com base no banco NoSQL escolhido. Dentre as principais formas de armazenamento estão o 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armazenamento em documentos, chave-valor, grafos e colunas.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  <a:p>
            <a:pPr algn="just"/>
            <a:endParaRPr lang="en-US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1639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Primeira Forma Normal (1FN)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605905"/>
              </p:ext>
            </p:extLst>
          </p:nvPr>
        </p:nvGraphicFramePr>
        <p:xfrm>
          <a:off x="1092424" y="3398654"/>
          <a:ext cx="6928797" cy="14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55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920466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606901">
                  <a:extLst>
                    <a:ext uri="{9D8B030D-6E8A-4147-A177-3AD203B41FA5}">
                      <a16:colId xmlns:a16="http://schemas.microsoft.com/office/drawing/2014/main" val="2564265266"/>
                    </a:ext>
                  </a:extLst>
                </a:gridCol>
                <a:gridCol w="2619795">
                  <a:extLst>
                    <a:ext uri="{9D8B030D-6E8A-4147-A177-3AD203B41FA5}">
                      <a16:colId xmlns:a16="http://schemas.microsoft.com/office/drawing/2014/main" val="301770989"/>
                    </a:ext>
                  </a:extLst>
                </a:gridCol>
                <a:gridCol w="2407380">
                  <a:extLst>
                    <a:ext uri="{9D8B030D-6E8A-4147-A177-3AD203B41FA5}">
                      <a16:colId xmlns:a16="http://schemas.microsoft.com/office/drawing/2014/main" val="4239563011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r>
                        <a:rPr lang="en-US" u="sng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endereço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telefone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Marcos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Blumenau, SC, </a:t>
                      </a:r>
                      <a:r>
                        <a:rPr lang="en-US" dirty="0" err="1"/>
                        <a:t>Brasil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999-999, 555-555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Rio de Janeiro, RJ, </a:t>
                      </a:r>
                      <a:r>
                        <a:rPr lang="en-US" dirty="0" err="1"/>
                        <a:t>Brasil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123-123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Pedro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São Paulo, SP, </a:t>
                      </a:r>
                      <a:r>
                        <a:rPr lang="en-US" dirty="0" err="1"/>
                        <a:t>Brasil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345-345, 203-203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B753FEF-747C-4448-9973-1763615A406B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4" descr="No sign with solid fill">
            <a:extLst>
              <a:ext uri="{FF2B5EF4-FFF2-40B4-BE49-F238E27FC236}">
                <a16:creationId xmlns:a16="http://schemas.microsoft.com/office/drawing/2014/main" id="{3FA2193C-D2FE-4B24-AB01-6F6995000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5" y="532860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3797188" y="2907064"/>
            <a:ext cx="12057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Pessoa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43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Primeira Forma Normal (1FN)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503029"/>
              </p:ext>
            </p:extLst>
          </p:nvPr>
        </p:nvGraphicFramePr>
        <p:xfrm>
          <a:off x="475407" y="2619795"/>
          <a:ext cx="5219775" cy="1512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946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910354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647359">
                  <a:extLst>
                    <a:ext uri="{9D8B030D-6E8A-4147-A177-3AD203B41FA5}">
                      <a16:colId xmlns:a16="http://schemas.microsoft.com/office/drawing/2014/main" val="2564265266"/>
                    </a:ext>
                  </a:extLst>
                </a:gridCol>
                <a:gridCol w="1567831">
                  <a:extLst>
                    <a:ext uri="{9D8B030D-6E8A-4147-A177-3AD203B41FA5}">
                      <a16:colId xmlns:a16="http://schemas.microsoft.com/office/drawing/2014/main" val="301770989"/>
                    </a:ext>
                  </a:extLst>
                </a:gridCol>
                <a:gridCol w="920467">
                  <a:extLst>
                    <a:ext uri="{9D8B030D-6E8A-4147-A177-3AD203B41FA5}">
                      <a16:colId xmlns:a16="http://schemas.microsoft.com/office/drawing/2014/main" val="2785650172"/>
                    </a:ext>
                  </a:extLst>
                </a:gridCol>
                <a:gridCol w="738818">
                  <a:extLst>
                    <a:ext uri="{9D8B030D-6E8A-4147-A177-3AD203B41FA5}">
                      <a16:colId xmlns:a16="http://schemas.microsoft.com/office/drawing/2014/main" val="3599177746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cidade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estado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país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4046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Marcos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Blumenau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Brasil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Rio de Janeiro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RJ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Brasil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Pedro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São Paulo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Brasil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2290046" y="2199011"/>
            <a:ext cx="12057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Pessoa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2AE93C3-D04E-4B60-85F9-542273246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415616"/>
              </p:ext>
            </p:extLst>
          </p:nvPr>
        </p:nvGraphicFramePr>
        <p:xfrm>
          <a:off x="5927415" y="2640024"/>
          <a:ext cx="2609875" cy="2253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690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406185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id_pessoa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telefone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4046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999-999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555-555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123-123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345-345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90795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203-203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04158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E977FCE-75F2-45EA-8112-ECB9688E24C8}"/>
              </a:ext>
            </a:extLst>
          </p:cNvPr>
          <p:cNvSpPr txBox="1"/>
          <p:nvPr/>
        </p:nvSpPr>
        <p:spPr>
          <a:xfrm>
            <a:off x="6416983" y="2199010"/>
            <a:ext cx="13574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Telefone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062D8A-9753-4EEF-9DDD-D72FF75F85CB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2" descr="Checkmark with solid fill">
            <a:extLst>
              <a:ext uri="{FF2B5EF4-FFF2-40B4-BE49-F238E27FC236}">
                <a16:creationId xmlns:a16="http://schemas.microsoft.com/office/drawing/2014/main" id="{B71B8FF0-D9E5-4375-82CB-B3E6ED12C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4" y="5328606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3197E1-8D7F-4A83-8985-37FB9B075A65}"/>
              </a:ext>
            </a:extLst>
          </p:cNvPr>
          <p:cNvSpPr txBox="1"/>
          <p:nvPr/>
        </p:nvSpPr>
        <p:spPr>
          <a:xfrm>
            <a:off x="489568" y="5223409"/>
            <a:ext cx="4118846" cy="646331"/>
          </a:xfrm>
          <a:prstGeom prst="rect">
            <a:avLst/>
          </a:prstGeom>
          <a:solidFill>
            <a:srgbClr val="ED8B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Chave </a:t>
            </a:r>
            <a:r>
              <a:rPr lang="en-US" b="1" dirty="0" err="1">
                <a:solidFill>
                  <a:srgbClr val="FFFFFF"/>
                </a:solidFill>
              </a:rPr>
              <a:t>primária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composta</a:t>
            </a:r>
            <a:r>
              <a:rPr lang="en-US" dirty="0">
                <a:solidFill>
                  <a:srgbClr val="FFFFFF"/>
                </a:solidFill>
              </a:rPr>
              <a:t>: Chave </a:t>
            </a:r>
            <a:r>
              <a:rPr lang="en-US" dirty="0" err="1">
                <a:solidFill>
                  <a:srgbClr val="FFFFFF"/>
                </a:solidFill>
              </a:rPr>
              <a:t>criada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partir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dois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campos</a:t>
            </a:r>
            <a:r>
              <a:rPr lang="en-US" dirty="0">
                <a:solidFill>
                  <a:srgbClr val="FFFFFF"/>
                </a:solidFill>
              </a:rPr>
              <a:t>.</a:t>
            </a:r>
            <a:endParaRPr lang="en-US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B6D8A7-9551-400D-9847-B1422A67D98A}"/>
              </a:ext>
            </a:extLst>
          </p:cNvPr>
          <p:cNvCxnSpPr/>
          <p:nvPr/>
        </p:nvCxnSpPr>
        <p:spPr>
          <a:xfrm flipV="1">
            <a:off x="4561126" y="3138952"/>
            <a:ext cx="2553037" cy="2443793"/>
          </a:xfrm>
          <a:prstGeom prst="straightConnector1">
            <a:avLst/>
          </a:prstGeom>
          <a:ln>
            <a:solidFill>
              <a:srgbClr val="ED8B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527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Segunda Forma Normal (2FN)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887D5-F19E-4F00-98B4-8DCB0A067FF3}"/>
              </a:ext>
            </a:extLst>
          </p:cNvPr>
          <p:cNvSpPr txBox="1"/>
          <p:nvPr/>
        </p:nvSpPr>
        <p:spPr>
          <a:xfrm>
            <a:off x="793019" y="1642683"/>
            <a:ext cx="757819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está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2FN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quando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respeita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seguintes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regras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Está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1FN.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Não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contém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dependências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parciais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just"/>
            <a:endParaRPr lang="en-US" sz="20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Dependência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parcial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quando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coluna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de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apenas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parte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primária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composta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20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endParaRPr lang="en-US" sz="20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9955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Segunda Forma Normal (2FN)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802938"/>
              </p:ext>
            </p:extLst>
          </p:nvPr>
        </p:nvGraphicFramePr>
        <p:xfrm>
          <a:off x="424831" y="3054743"/>
          <a:ext cx="8282439" cy="14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521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234035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2106173">
                  <a:extLst>
                    <a:ext uri="{9D8B030D-6E8A-4147-A177-3AD203B41FA5}">
                      <a16:colId xmlns:a16="http://schemas.microsoft.com/office/drawing/2014/main" val="2564265266"/>
                    </a:ext>
                  </a:extLst>
                </a:gridCol>
                <a:gridCol w="1656855">
                  <a:extLst>
                    <a:ext uri="{9D8B030D-6E8A-4147-A177-3AD203B41FA5}">
                      <a16:colId xmlns:a16="http://schemas.microsoft.com/office/drawing/2014/main" val="301770989"/>
                    </a:ext>
                  </a:extLst>
                </a:gridCol>
                <a:gridCol w="1656855">
                  <a:extLst>
                    <a:ext uri="{9D8B030D-6E8A-4147-A177-3AD203B41FA5}">
                      <a16:colId xmlns:a16="http://schemas.microsoft.com/office/drawing/2014/main" val="422931623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id_funcionario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id_projeto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nome_funcionario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nome_projeto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qnt_horas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Marcos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Projeto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Projeto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 1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Projeto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 2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B753FEF-747C-4448-9973-1763615A406B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4" descr="No sign with solid fill">
            <a:extLst>
              <a:ext uri="{FF2B5EF4-FFF2-40B4-BE49-F238E27FC236}">
                <a16:creationId xmlns:a16="http://schemas.microsoft.com/office/drawing/2014/main" id="{3FA2193C-D2FE-4B24-AB01-6F6995000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5" y="532860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3008215" y="2512577"/>
            <a:ext cx="28848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Funcionario_Projeto</a:t>
            </a:r>
            <a:endParaRPr lang="en-US" sz="2400" dirty="0" err="1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93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Segunda Forma Normal (2FN)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550127"/>
              </p:ext>
            </p:extLst>
          </p:nvPr>
        </p:nvGraphicFramePr>
        <p:xfrm>
          <a:off x="869893" y="2285999"/>
          <a:ext cx="3530192" cy="14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407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911785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id_funcionario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dirty="0" err="1"/>
                        <a:t>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Marcos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1551650" y="1855100"/>
            <a:ext cx="18126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Funcionario</a:t>
            </a:r>
            <a:endParaRPr lang="en-US" sz="2400" dirty="0" err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B4D61AB-A27B-420F-BDCD-25D30DD40E47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2" descr="Checkmark with solid fill">
            <a:extLst>
              <a:ext uri="{FF2B5EF4-FFF2-40B4-BE49-F238E27FC236}">
                <a16:creationId xmlns:a16="http://schemas.microsoft.com/office/drawing/2014/main" id="{9E48C250-F16D-44FF-9D1D-11270A64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4" y="5328606"/>
            <a:ext cx="914400" cy="914400"/>
          </a:xfrm>
          <a:prstGeom prst="rect">
            <a:avLst/>
          </a:prstGeom>
        </p:spPr>
      </p:pic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46D1C11C-C97E-43C6-96B6-FCDBEFCAE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557786"/>
              </p:ext>
            </p:extLst>
          </p:nvPr>
        </p:nvGraphicFramePr>
        <p:xfrm>
          <a:off x="4723724" y="2296114"/>
          <a:ext cx="3530192" cy="1107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407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911785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id_projeto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dirty="0" err="1"/>
                        <a:t>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Projeto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Projeto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0625552-CEB2-4831-8EA8-B35CDB28D9BE}"/>
              </a:ext>
            </a:extLst>
          </p:cNvPr>
          <p:cNvSpPr txBox="1"/>
          <p:nvPr/>
        </p:nvSpPr>
        <p:spPr>
          <a:xfrm>
            <a:off x="5405481" y="1865214"/>
            <a:ext cx="18126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Projeto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5988C4-E389-46C5-A6A4-B757E7E6F6BF}"/>
              </a:ext>
            </a:extLst>
          </p:cNvPr>
          <p:cNvSpPr txBox="1"/>
          <p:nvPr/>
        </p:nvSpPr>
        <p:spPr>
          <a:xfrm>
            <a:off x="2229357" y="4050065"/>
            <a:ext cx="29252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Funcionario_Projeto</a:t>
            </a:r>
            <a:endParaRPr lang="en-US" sz="2400" dirty="0" err="1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CBF0D2D9-45F8-4DFB-A13F-5F4E9E85E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066271"/>
              </p:ext>
            </p:extLst>
          </p:nvPr>
        </p:nvGraphicFramePr>
        <p:xfrm>
          <a:off x="960928" y="4501193"/>
          <a:ext cx="5705086" cy="14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654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2004216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2004216">
                  <a:extLst>
                    <a:ext uri="{9D8B030D-6E8A-4147-A177-3AD203B41FA5}">
                      <a16:colId xmlns:a16="http://schemas.microsoft.com/office/drawing/2014/main" val="1714177586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id_funcionario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dirty="0" err="1"/>
                        <a:t>id_projeto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dirty="0" err="1"/>
                        <a:t>qnt_horas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02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Terceira Forma Normal (3FN)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887D5-F19E-4F00-98B4-8DCB0A067FF3}"/>
              </a:ext>
            </a:extLst>
          </p:cNvPr>
          <p:cNvSpPr txBox="1"/>
          <p:nvPr/>
        </p:nvSpPr>
        <p:spPr>
          <a:xfrm>
            <a:off x="793019" y="1642683"/>
            <a:ext cx="7578191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está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3FN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quando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respeita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as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seguintes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regras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Está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2FN.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Não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contém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dependências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transitivas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just"/>
            <a:endParaRPr lang="en-US" sz="20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 b="1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Dependência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transitiva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quando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coluna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de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outra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coluna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não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a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primária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342900" indent="-342900" algn="just">
              <a:buFont typeface="Arial"/>
              <a:buChar char="•"/>
            </a:pPr>
            <a:endParaRPr lang="en-US" sz="20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6269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Terceira Forma Normal (3FN)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13135"/>
              </p:ext>
            </p:extLst>
          </p:nvPr>
        </p:nvGraphicFramePr>
        <p:xfrm>
          <a:off x="606902" y="3064858"/>
          <a:ext cx="7960828" cy="147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005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577946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1972839">
                  <a:extLst>
                    <a:ext uri="{9D8B030D-6E8A-4147-A177-3AD203B41FA5}">
                      <a16:colId xmlns:a16="http://schemas.microsoft.com/office/drawing/2014/main" val="2564265266"/>
                    </a:ext>
                  </a:extLst>
                </a:gridCol>
                <a:gridCol w="1592519">
                  <a:extLst>
                    <a:ext uri="{9D8B030D-6E8A-4147-A177-3AD203B41FA5}">
                      <a16:colId xmlns:a16="http://schemas.microsoft.com/office/drawing/2014/main" val="301770989"/>
                    </a:ext>
                  </a:extLst>
                </a:gridCol>
                <a:gridCol w="1592519">
                  <a:extLst>
                    <a:ext uri="{9D8B030D-6E8A-4147-A177-3AD203B41FA5}">
                      <a16:colId xmlns:a16="http://schemas.microsoft.com/office/drawing/2014/main" val="2658175390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nota_fiscal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dirty="0" err="1"/>
                        <a:t>cod_vendedor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nome_vendedor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cod_produto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qnt_vendida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dirty="0"/>
                        <a:t>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Marcos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B753FEF-747C-4448-9973-1763615A406B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4" descr="No sign with solid fill">
            <a:extLst>
              <a:ext uri="{FF2B5EF4-FFF2-40B4-BE49-F238E27FC236}">
                <a16:creationId xmlns:a16="http://schemas.microsoft.com/office/drawing/2014/main" id="{3FA2193C-D2FE-4B24-AB01-6F6995000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5" y="532860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2633959" y="2583382"/>
            <a:ext cx="36838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Nota_Fiscal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964799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Terceira Forma Normal (3FN)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067914"/>
              </p:ext>
            </p:extLst>
          </p:nvPr>
        </p:nvGraphicFramePr>
        <p:xfrm>
          <a:off x="1395876" y="2447840"/>
          <a:ext cx="5987989" cy="147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005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577946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1592519">
                  <a:extLst>
                    <a:ext uri="{9D8B030D-6E8A-4147-A177-3AD203B41FA5}">
                      <a16:colId xmlns:a16="http://schemas.microsoft.com/office/drawing/2014/main" val="301770989"/>
                    </a:ext>
                  </a:extLst>
                </a:gridCol>
                <a:gridCol w="1592519">
                  <a:extLst>
                    <a:ext uri="{9D8B030D-6E8A-4147-A177-3AD203B41FA5}">
                      <a16:colId xmlns:a16="http://schemas.microsoft.com/office/drawing/2014/main" val="2658175390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nota_fiscal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dirty="0" err="1"/>
                        <a:t>cod_vendedor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cod_produto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qnt_vendida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dirty="0"/>
                        <a:t>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2593499" y="1956249"/>
            <a:ext cx="36838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Nota_Fiscal</a:t>
            </a:r>
            <a:endParaRPr lang="en-US" dirty="0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45F9929-7A39-43CC-BB53-7878D6F88D7D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2" descr="Checkmark with solid fill">
            <a:extLst>
              <a:ext uri="{FF2B5EF4-FFF2-40B4-BE49-F238E27FC236}">
                <a16:creationId xmlns:a16="http://schemas.microsoft.com/office/drawing/2014/main" id="{AB7A4224-9891-4D86-83C5-88311AEAF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4" y="5328606"/>
            <a:ext cx="914400" cy="914400"/>
          </a:xfrm>
          <a:prstGeom prst="rect">
            <a:avLst/>
          </a:prstGeom>
        </p:spPr>
      </p:pic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5779CDBB-3113-49B6-B870-FEE149939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1265"/>
              </p:ext>
            </p:extLst>
          </p:nvPr>
        </p:nvGraphicFramePr>
        <p:xfrm>
          <a:off x="2508530" y="4673150"/>
          <a:ext cx="3693149" cy="1378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058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2079091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</a:tblGrid>
              <a:tr h="637247">
                <a:tc>
                  <a:txBody>
                    <a:bodyPr/>
                    <a:lstStyle/>
                    <a:p>
                      <a:pPr algn="ctr"/>
                      <a:r>
                        <a:rPr lang="en-US" u="sng" dirty="0" err="1"/>
                        <a:t>cod_vendedor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dirty="0" err="1"/>
                        <a:t>nome_vendedor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Marcos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12075A7-3A8F-47D3-9556-0CC1E247DEF8}"/>
              </a:ext>
            </a:extLst>
          </p:cNvPr>
          <p:cNvSpPr txBox="1"/>
          <p:nvPr/>
        </p:nvSpPr>
        <p:spPr>
          <a:xfrm>
            <a:off x="2532809" y="4151214"/>
            <a:ext cx="36838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Vendedor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607981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Data </a:t>
            </a:r>
            <a:r>
              <a:rPr lang="pt-BR" sz="2000" spc="300" dirty="0" err="1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Definition</a:t>
            </a: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 </a:t>
            </a:r>
            <a:r>
              <a:rPr lang="pt-BR" sz="2000" spc="300" dirty="0" err="1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DDL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significa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linguagem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de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definição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de dados. Ela é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utilizada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para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definir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estruturas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de dados 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modificar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dados. Por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exemplo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,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comandos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DDL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podem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ser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utilizados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para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adicionar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,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remover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ou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modificar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cs typeface="Calibri"/>
              </a:rPr>
              <a:t>tabelas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dentro de um banco de dados.</a:t>
            </a:r>
          </a:p>
          <a:p>
            <a:pPr algn="just"/>
            <a:endParaRPr lang="en-US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8074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CREATE TABLE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O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cs typeface="Calibri"/>
              </a:rPr>
              <a:t>comando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CREATE TABLE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é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cs typeface="Calibri"/>
              </a:rPr>
              <a:t>utilizado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para 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criar tabelas:</a:t>
            </a:r>
          </a:p>
          <a:p>
            <a:pPr algn="just"/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AB0A78-D9EF-4E1D-A749-861DBBC19835}"/>
              </a:ext>
            </a:extLst>
          </p:cNvPr>
          <p:cNvSpPr txBox="1"/>
          <p:nvPr/>
        </p:nvSpPr>
        <p:spPr>
          <a:xfrm>
            <a:off x="939401" y="3963469"/>
            <a:ext cx="74567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A opção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IF NOT EXISTS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pode ser passada para evitar que aconteça um 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erro caso a tabela já tenha sido criada.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0773B8D7-A70C-4CE6-868F-C41D50566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8" r="389"/>
          <a:stretch/>
        </p:blipFill>
        <p:spPr>
          <a:xfrm>
            <a:off x="939401" y="2643768"/>
            <a:ext cx="2314397" cy="1143000"/>
          </a:xfrm>
          <a:prstGeom prst="rect">
            <a:avLst/>
          </a:prstGeom>
        </p:spPr>
      </p:pic>
      <p:pic>
        <p:nvPicPr>
          <p:cNvPr id="6" name="Picture 11" descr="Text&#10;&#10;Description automatically generated">
            <a:extLst>
              <a:ext uri="{FF2B5EF4-FFF2-40B4-BE49-F238E27FC236}">
                <a16:creationId xmlns:a16="http://schemas.microsoft.com/office/drawing/2014/main" id="{C1C549BA-AB1D-4B4A-A657-F48EE0F98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79" y="4902030"/>
            <a:ext cx="3291468" cy="107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4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comida&#10;&#10;Descrição gerada automaticamente">
            <a:extLst>
              <a:ext uri="{FF2B5EF4-FFF2-40B4-BE49-F238E27FC236}">
                <a16:creationId xmlns:a16="http://schemas.microsoft.com/office/drawing/2014/main" id="{A63897B1-4477-4E4B-84AD-9DAD6CF54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A16CFC01-4FF9-6C4D-992D-CC77666BDC2B}"/>
              </a:ext>
            </a:extLst>
          </p:cNvPr>
          <p:cNvSpPr txBox="1">
            <a:spLocks/>
          </p:cNvSpPr>
          <p:nvPr/>
        </p:nvSpPr>
        <p:spPr>
          <a:xfrm>
            <a:off x="1143000" y="5701654"/>
            <a:ext cx="6858000" cy="5468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>
                <a:solidFill>
                  <a:srgbClr val="004382"/>
                </a:solidFill>
                <a:latin typeface="+mj-lt"/>
              </a:rPr>
              <a:t>BD Relacionais</a:t>
            </a:r>
            <a:endParaRPr lang="pt-BR" sz="2400" dirty="0">
              <a:solidFill>
                <a:srgbClr val="004382"/>
              </a:solidFill>
              <a:latin typeface="+mj-lt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4C0C926F-49A8-4872-9294-AF8FFD4EF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03" y="787330"/>
            <a:ext cx="1432932" cy="1482630"/>
          </a:xfrm>
          <a:prstGeom prst="rect">
            <a:avLst/>
          </a:prstGeom>
        </p:spPr>
      </p:pic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B5675F01-2F22-484D-B796-699A5A1CF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985" y="1105597"/>
            <a:ext cx="2743200" cy="1543050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D00F42D2-EE14-4F7F-8824-6134EDE83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010" y="934895"/>
            <a:ext cx="2743200" cy="1419820"/>
          </a:xfrm>
          <a:prstGeom prst="rect">
            <a:avLst/>
          </a:prstGeom>
        </p:spPr>
      </p:pic>
      <p:pic>
        <p:nvPicPr>
          <p:cNvPr id="5" name="Picture 8" descr="Logo&#10;&#10;Description automatically generated">
            <a:extLst>
              <a:ext uri="{FF2B5EF4-FFF2-40B4-BE49-F238E27FC236}">
                <a16:creationId xmlns:a16="http://schemas.microsoft.com/office/drawing/2014/main" id="{2447BDAC-D36C-440C-BC7C-EBFF42014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3473" y="2891963"/>
            <a:ext cx="2743200" cy="2226365"/>
          </a:xfrm>
          <a:prstGeom prst="rect">
            <a:avLst/>
          </a:prstGeom>
        </p:spPr>
      </p:pic>
      <p:pic>
        <p:nvPicPr>
          <p:cNvPr id="9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436A0979-1FF1-4F22-A55D-4DE3D4E41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6742" y="3179840"/>
            <a:ext cx="23431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79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DEFAULT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Podemos especificar valores padrões para os campos da tabela: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AB0A78-D9EF-4E1D-A749-861DBBC19835}"/>
              </a:ext>
            </a:extLst>
          </p:cNvPr>
          <p:cNvSpPr txBox="1"/>
          <p:nvPr/>
        </p:nvSpPr>
        <p:spPr>
          <a:xfrm>
            <a:off x="837182" y="4353762"/>
            <a:ext cx="74567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Dessa forma se não especificarmos nenhum valor para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preco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 quando 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inserirmos valores na tabela, o valor 9.99 será atribuído à essa coluna.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12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5806460-4EBC-4C84-B40C-DD1FE966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5395"/>
            <a:ext cx="3560956" cy="11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CONSTRAINTS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Podemos definir algumas restrições para as colunas das tabelas: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b="1">
                <a:solidFill>
                  <a:schemeClr val="bg2">
                    <a:lumMod val="75000"/>
                  </a:schemeClr>
                </a:solidFill>
                <a:cs typeface="Calibri"/>
              </a:rPr>
              <a:t>CHECK: 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O valor da coluna deve satisfazer uma expressão booleana.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b="1">
                <a:solidFill>
                  <a:schemeClr val="bg2">
                    <a:lumMod val="75000"/>
                  </a:schemeClr>
                </a:solidFill>
                <a:cs typeface="Calibri"/>
              </a:rPr>
              <a:t>NOT NULL: 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O valor da coluna não pode ser nulo.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b="1">
                <a:solidFill>
                  <a:schemeClr val="bg2">
                    <a:lumMod val="75000"/>
                  </a:schemeClr>
                </a:solidFill>
                <a:cs typeface="Calibri"/>
              </a:rPr>
              <a:t>UNIQUE: 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O valor da coluna deve ser único.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b="1">
                <a:solidFill>
                  <a:schemeClr val="bg2">
                    <a:lumMod val="75000"/>
                  </a:schemeClr>
                </a:solidFill>
                <a:cs typeface="Calibri"/>
              </a:rPr>
              <a:t>PRIMARY KEY: 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Transforma a coluna em chave primária.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b="1">
                <a:solidFill>
                  <a:schemeClr val="bg2">
                    <a:lumMod val="75000"/>
                  </a:schemeClr>
                </a:solidFill>
                <a:cs typeface="Calibri"/>
              </a:rPr>
              <a:t>FOREIGN KEY: 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Indica que a coluna é uma chave estrangeira.</a:t>
            </a:r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sz="20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624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CONSTRAINTS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C88F09F-8E14-4CF6-99EE-5DCC5CEF1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23" y="1863820"/>
            <a:ext cx="5196468" cy="444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49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FOREIGN KEY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Existem algumas ações que podem ser específicadas quando 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deletamos ou atualizamos um registro que está associado a uma FOREIGN KEY:</a:t>
            </a:r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SET NULL: todas as linhas que fazem referência ao registro recebem o valor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cs typeface="Calibri"/>
              </a:rPr>
              <a:t>NULL.</a:t>
            </a:r>
          </a:p>
          <a:p>
            <a:pPr marL="342900" indent="-342900" algn="just">
              <a:buFont typeface="Arial"/>
              <a:buChar char="•"/>
            </a:pP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CASCADE: todas as linhas que fazem referência são deletadas junto.</a:t>
            </a:r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1AA7D0DD-40EA-4E70-8313-E7F1E805B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1" y="3968888"/>
            <a:ext cx="4694663" cy="215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60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Modificando as tabelas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Adicionando colunas:</a:t>
            </a:r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Removendo colunas:</a:t>
            </a:r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Renomeando colunas:</a:t>
            </a:r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Renomeando a tabela: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A272346-8DCA-43BA-A258-2A063ABB7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07" y="2519803"/>
            <a:ext cx="5326565" cy="285103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3E5667F3-B464-4A12-A891-7F7F85C63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22" y="3337412"/>
            <a:ext cx="4945565" cy="30398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D85F978-F0C2-4684-A31A-E65082A38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7" y="4246365"/>
            <a:ext cx="6701883" cy="409661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170A7D03-077B-4AD5-B8CF-0FD6C421D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522" y="5354720"/>
            <a:ext cx="4137102" cy="38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38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Modificando as tabelas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Adicionando colunas:</a:t>
            </a:r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Removendo colunas:</a:t>
            </a:r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Renomeando colunas:</a:t>
            </a:r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Renomeando a tabela:</a:t>
            </a: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A272346-8DCA-43BA-A258-2A063ABB7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07" y="2519803"/>
            <a:ext cx="5326565" cy="285103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3E5667F3-B464-4A12-A891-7F7F85C63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22" y="3337412"/>
            <a:ext cx="4945565" cy="30398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D85F978-F0C2-4684-A31A-E65082A38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7" y="4246365"/>
            <a:ext cx="6701883" cy="409661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170A7D03-077B-4AD5-B8CF-0FD6C421D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522" y="5354720"/>
            <a:ext cx="4137102" cy="38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81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Removendo tabelas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Para remover as tabelas usamos o comando 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DROP TABLE:</a:t>
            </a:r>
            <a:endParaRPr lang="en-US" b="1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Podemos utilizar 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IF EXISTS 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para não gerar algum erro caso a tabela não exista:</a:t>
            </a:r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4966EC21-5E00-488D-B689-32F2360B8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12" y="2515529"/>
            <a:ext cx="2683263" cy="340112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BE690C4-E131-401F-9F74-B6565A03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89" y="3337816"/>
            <a:ext cx="3912451" cy="34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45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2">
            <a:extLst>
              <a:ext uri="{FF2B5EF4-FFF2-40B4-BE49-F238E27FC236}">
                <a16:creationId xmlns:a16="http://schemas.microsoft.com/office/drawing/2014/main" id="{98FABF29-7F22-FF4C-A68A-E66B42737331}"/>
              </a:ext>
            </a:extLst>
          </p:cNvPr>
          <p:cNvSpPr txBox="1">
            <a:spLocks/>
          </p:cNvSpPr>
          <p:nvPr/>
        </p:nvSpPr>
        <p:spPr>
          <a:xfrm>
            <a:off x="1143000" y="4571857"/>
            <a:ext cx="6858000" cy="817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b="1" spc="300" dirty="0">
                <a:solidFill>
                  <a:srgbClr val="ED8B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sc.senac.br</a:t>
            </a:r>
          </a:p>
        </p:txBody>
      </p:sp>
    </p:spTree>
    <p:extLst>
      <p:ext uri="{BB962C8B-B14F-4D97-AF65-F5344CB8AC3E}">
        <p14:creationId xmlns:p14="http://schemas.microsoft.com/office/powerpoint/2010/main" val="269271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comida&#10;&#10;Descrição gerada automaticamente">
            <a:extLst>
              <a:ext uri="{FF2B5EF4-FFF2-40B4-BE49-F238E27FC236}">
                <a16:creationId xmlns:a16="http://schemas.microsoft.com/office/drawing/2014/main" id="{A63897B1-4477-4E4B-84AD-9DAD6CF54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A16CFC01-4FF9-6C4D-992D-CC77666BDC2B}"/>
              </a:ext>
            </a:extLst>
          </p:cNvPr>
          <p:cNvSpPr txBox="1">
            <a:spLocks/>
          </p:cNvSpPr>
          <p:nvPr/>
        </p:nvSpPr>
        <p:spPr>
          <a:xfrm>
            <a:off x="1143000" y="5701654"/>
            <a:ext cx="6858000" cy="5468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>
                <a:solidFill>
                  <a:srgbClr val="004382"/>
                </a:solidFill>
                <a:latin typeface="+mj-lt"/>
              </a:rPr>
              <a:t>BD não relacionais</a:t>
            </a:r>
            <a:endParaRPr lang="pt-BR" sz="2400" dirty="0">
              <a:solidFill>
                <a:srgbClr val="004382"/>
              </a:solidFill>
              <a:latin typeface="+mj-lt"/>
            </a:endParaRPr>
          </a:p>
        </p:txBody>
      </p:sp>
      <p:pic>
        <p:nvPicPr>
          <p:cNvPr id="8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D553A5A6-FF68-491A-BE15-CA0259D9B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93" y="835467"/>
            <a:ext cx="2743200" cy="745163"/>
          </a:xfrm>
          <a:prstGeom prst="rect">
            <a:avLst/>
          </a:prstGeom>
        </p:spPr>
      </p:pic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479021F7-D1A5-4700-BFFF-B19FE780A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302" y="579689"/>
            <a:ext cx="2743200" cy="2185988"/>
          </a:xfrm>
          <a:prstGeom prst="rect">
            <a:avLst/>
          </a:prstGeom>
        </p:spPr>
      </p:pic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3F21DC3D-55F9-478D-818E-74217659B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693" y="2450266"/>
            <a:ext cx="2743200" cy="916686"/>
          </a:xfrm>
          <a:prstGeom prst="rect">
            <a:avLst/>
          </a:prstGeom>
        </p:spPr>
      </p:pic>
      <p:pic>
        <p:nvPicPr>
          <p:cNvPr id="12" name="Picture 12" descr="Logo&#10;&#10;Description automatically generated">
            <a:extLst>
              <a:ext uri="{FF2B5EF4-FFF2-40B4-BE49-F238E27FC236}">
                <a16:creationId xmlns:a16="http://schemas.microsoft.com/office/drawing/2014/main" id="{D62972AA-EC2D-4BC3-9EC4-0C9CDC232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547" y="3328460"/>
            <a:ext cx="2743200" cy="1427715"/>
          </a:xfrm>
          <a:prstGeom prst="rect">
            <a:avLst/>
          </a:prstGeom>
        </p:spPr>
      </p:pic>
      <p:pic>
        <p:nvPicPr>
          <p:cNvPr id="13" name="Picture 13" descr="Logo&#10;&#10;Description automatically generated">
            <a:extLst>
              <a:ext uri="{FF2B5EF4-FFF2-40B4-BE49-F238E27FC236}">
                <a16:creationId xmlns:a16="http://schemas.microsoft.com/office/drawing/2014/main" id="{3C1055FD-0C6A-4E35-9FA6-98ABEE617C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7815" y="3833682"/>
            <a:ext cx="2743200" cy="110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59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+mj-lt"/>
                <a:cs typeface="Calibri Light"/>
              </a:rPr>
              <a:t>Tipos de modelagem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381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Antes de criarmos um banco de dados precisamos fazer a sua modelagem, ou seja, mapear a forma como os dados serão salvos. Existem três etapas nesse processo:</a:t>
            </a:r>
          </a:p>
          <a:p>
            <a:pPr marL="0" indent="0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Modelagem Conceitual</a:t>
            </a:r>
          </a:p>
          <a:p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Modelagem Lógica</a:t>
            </a:r>
          </a:p>
          <a:p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Modelagem Física</a:t>
            </a:r>
          </a:p>
        </p:txBody>
      </p:sp>
    </p:spTree>
    <p:extLst>
      <p:ext uri="{BB962C8B-B14F-4D97-AF65-F5344CB8AC3E}">
        <p14:creationId xmlns:p14="http://schemas.microsoft.com/office/powerpoint/2010/main" val="143650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Conceitual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+mj-lt"/>
              </a:rPr>
              <a:t>MER – Modelo Entidade Relacionamento</a:t>
            </a:r>
            <a:endParaRPr lang="pt-BR" sz="2000" spc="3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3234867"/>
            <a:ext cx="7557654" cy="15797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Modelo conceitual utilizado 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para descrever os 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objetos (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entidades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) envolvidos em um domínio de negócios, com suas características (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atributos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) e como elas se relacionam entre si (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relacionamentos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).</a:t>
            </a:r>
            <a:endParaRPr lang="en-US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269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+mj-lt"/>
              </a:rPr>
              <a:t>Entidades</a:t>
            </a:r>
            <a:endParaRPr lang="en-US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Uma entidade é uma </a:t>
            </a: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Coisa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 ou </a:t>
            </a: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Objeto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 do mundo real.</a:t>
            </a: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Essas entidades podem ser: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b="1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Físicas: 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existem no mundo real e são tangíveis.</a:t>
            </a:r>
          </a:p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Ex.: Cliente, Produto, etc.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Lógicas: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 não tangíveis.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Ex.: Venda, Disciplina, etc.</a:t>
            </a: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9270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+mj-lt"/>
              </a:rPr>
              <a:t>Atributos</a:t>
            </a:r>
            <a:endParaRPr lang="en-US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As entidades são compostas por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atributos.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Os atributos são as características que descrevem a entidade.</a:t>
            </a:r>
            <a:endParaRPr lang="pt-BR" sz="2400" b="1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Toda entidade precisa ter um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atributo identificador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(id).</a:t>
            </a:r>
          </a:p>
          <a:p>
            <a:pPr marL="0" indent="0" algn="just">
              <a:buNone/>
            </a:pP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Por exemplo, em uma entidade </a:t>
            </a:r>
            <a:r>
              <a:rPr lang="pt-BR" sz="2400" b="1" dirty="0">
                <a:solidFill>
                  <a:schemeClr val="bg2">
                    <a:lumMod val="75000"/>
                  </a:schemeClr>
                </a:solidFill>
                <a:cs typeface="Calibri"/>
              </a:rPr>
              <a:t>usuário 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podemos ter os atributos nome, idade e e-mail:</a:t>
            </a: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C0F314-B268-4304-92E2-DAC4F54482B1}"/>
              </a:ext>
            </a:extLst>
          </p:cNvPr>
          <p:cNvGrpSpPr/>
          <p:nvPr/>
        </p:nvGrpSpPr>
        <p:grpSpPr>
          <a:xfrm>
            <a:off x="3726383" y="4211904"/>
            <a:ext cx="1700229" cy="2013913"/>
            <a:chOff x="3726383" y="4313054"/>
            <a:chExt cx="1700229" cy="2013913"/>
          </a:xfrm>
        </p:grpSpPr>
        <p:pic>
          <p:nvPicPr>
            <p:cNvPr id="3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6F0B5EEB-741A-428C-BFF3-BB498AC3E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25" t="14833" r="35860" b="-478"/>
            <a:stretch/>
          </p:blipFill>
          <p:spPr>
            <a:xfrm>
              <a:off x="3726383" y="4324172"/>
              <a:ext cx="1700229" cy="200279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CCB33C-3FE9-442E-9249-D09696CD96E0}"/>
                </a:ext>
              </a:extLst>
            </p:cNvPr>
            <p:cNvSpPr txBox="1"/>
            <p:nvPr/>
          </p:nvSpPr>
          <p:spPr>
            <a:xfrm>
              <a:off x="4363631" y="4313054"/>
              <a:ext cx="224554" cy="31789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400" dirty="0"/>
                <a:t>_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3333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</TotalTime>
  <Words>86</Words>
  <Application>Microsoft Office PowerPoint</Application>
  <PresentationFormat>On-screen Show (4:3)</PresentationFormat>
  <Paragraphs>20</Paragraphs>
  <Slides>47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Tema do Office</vt:lpstr>
      <vt:lpstr>Banco de Dados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Nicolas Martins Maciel</dc:creator>
  <cp:lastModifiedBy>Maria Lidiane Soares de Oliveira</cp:lastModifiedBy>
  <cp:revision>1539</cp:revision>
  <dcterms:created xsi:type="dcterms:W3CDTF">2020-08-21T15:35:10Z</dcterms:created>
  <dcterms:modified xsi:type="dcterms:W3CDTF">2021-08-05T02:49:30Z</dcterms:modified>
</cp:coreProperties>
</file>